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2" r:id="rId5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1" r:id="rId32"/>
    <p:sldId id="28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ill Sans" panose="020B0604020202020204" charset="0"/>
      <p:regular r:id="rId39"/>
      <p:bold r:id="rId40"/>
    </p:embeddedFont>
    <p:embeddedFont>
      <p:font typeface="Roboto Condensed" panose="020B0604020202020204" charset="0"/>
      <p:regular r:id="rId41"/>
      <p:bold r:id="rId42"/>
      <p:italic r:id="rId43"/>
      <p:boldItalic r:id="rId44"/>
    </p:embeddedFont>
    <p:embeddedFont>
      <p:font typeface="Roboto Condensed Light" panose="020B0604020202020204" charset="0"/>
      <p:regular r:id="rId45"/>
      <p:bold r:id="rId46"/>
      <p:italic r:id="rId47"/>
      <p:boldItalic r:id="rId48"/>
    </p:embeddedFont>
    <p:embeddedFont>
      <p:font typeface="Roboto Ligh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4z4/1XWJq7aNz+KPJXs8VtJD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034A2C-63D3-4518-B9C3-43CFE5DA2D5B}" v="1" dt="2022-10-24T07:42:30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Mastrocola" userId="S::simone.mastrocola@aesys.tech::91740053-b593-4c2c-a3d0-67e8ec7ffb23" providerId="AD" clId="Web-{AE034A2C-63D3-4518-B9C3-43CFE5DA2D5B}"/>
    <pc:docChg chg="sldOrd">
      <pc:chgData name="Simone Mastrocola" userId="S::simone.mastrocola@aesys.tech::91740053-b593-4c2c-a3d0-67e8ec7ffb23" providerId="AD" clId="Web-{AE034A2C-63D3-4518-B9C3-43CFE5DA2D5B}" dt="2022-10-24T07:42:30.792" v="0"/>
      <pc:docMkLst>
        <pc:docMk/>
      </pc:docMkLst>
      <pc:sldChg chg="ord">
        <pc:chgData name="Simone Mastrocola" userId="S::simone.mastrocola@aesys.tech::91740053-b593-4c2c-a3d0-67e8ec7ffb23" providerId="AD" clId="Web-{AE034A2C-63D3-4518-B9C3-43CFE5DA2D5B}" dt="2022-10-24T07:42:30.792" v="0"/>
        <pc:sldMkLst>
          <pc:docMk/>
          <pc:sldMk cId="0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93e74630a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193e74630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93e74630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193e74630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93e74630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193e74630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93e74630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193e74630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93e74630a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193e74630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8f76c5b2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18f76c5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8f76c5b2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18f76c5b2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8f76c5b25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18f76c5b2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8f76c5b2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18f76c5b2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8f76c5b2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18f76c5b2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8f76c5b25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118f76c5b2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8f76c5b25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18f76c5b2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8f76c5b25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18f76c5b2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f76c5b25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18f76c5b2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8f76c5b25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18f76c5b2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8f76c5b25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18f76c5b2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8f76c5b25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118f76c5b2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8f76c5b25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118f76c5b2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f76c5b25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18f76c5b2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93e74630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193e7463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ertina">
  <p:cSld name="Copertin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1800"/>
              <a:buChar char="•"/>
              <a:defRPr sz="1800" b="0" i="0">
                <a:solidFill>
                  <a:srgbClr val="323F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6500"/>
              <a:buFont typeface="Roboto Condensed"/>
              <a:buNone/>
              <a:defRPr sz="6500" b="0" i="0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ozionale">
  <p:cSld name="Emoziona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Condensed"/>
              <a:buNone/>
              <a:defRPr sz="3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ertina">
  <p:cSld name="Copertin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3F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6500"/>
              <a:buFont typeface="Roboto Condensed"/>
              <a:buNone/>
              <a:defRPr sz="6500" b="0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">
  <p:cSld name="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title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6500"/>
              <a:buFont typeface="Roboto Condensed"/>
              <a:buNone/>
              <a:defRPr sz="6500" b="0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 _">
  <p:cSld name="Blu _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ctrTitle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Roboto Condensed"/>
              <a:buNone/>
              <a:defRPr sz="3500" b="0" i="0" u="none" strike="noStrike" cap="none">
                <a:solidFill>
                  <a:srgbClr val="FFFF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ubTitle" idx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 siamo">
  <p:cSld name="Chi siam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Condensed"/>
              <a:buNone/>
              <a:defRPr sz="3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i siamo">
  <p:cSld name="1_Chi siam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Condensed"/>
              <a:buNone/>
              <a:defRPr sz="3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">
  <p:cSld name="tito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>
            <a:spLocks noGrp="1"/>
          </p:cNvSpPr>
          <p:nvPr>
            <p:ph type="title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6500"/>
              <a:buFont typeface="Roboto Condensed"/>
              <a:buNone/>
              <a:defRPr sz="6500" b="0" i="0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hi siamo">
  <p:cSld name="2_Chi siam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Condensed"/>
              <a:buNone/>
              <a:defRPr sz="3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hi siamo">
  <p:cSld name="3_Chi siam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Condensed"/>
              <a:buNone/>
              <a:defRPr sz="3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hi siamo">
  <p:cSld name="4_Chi siam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ctrTitle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Roboto Condensed"/>
              <a:buNone/>
              <a:defRPr sz="3600" b="0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hi siamo">
  <p:cSld name="5_Chi siam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>
            <a:spLocks noGrp="1"/>
          </p:cNvSpPr>
          <p:nvPr>
            <p:ph type="ctrTitle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Roboto Condensed"/>
              <a:buNone/>
              <a:defRPr sz="3600" b="0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hi siamo">
  <p:cSld name="6_Chi siam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Roboto Condensed"/>
              <a:buNone/>
              <a:defRPr sz="3600" b="0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1">
  <p:cSld name="Contenuto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>
            <a:spLocks noGrp="1"/>
          </p:cNvSpPr>
          <p:nvPr>
            <p:ph type="ctrTitle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400"/>
              <a:buFont typeface="Roboto Condensed"/>
              <a:buNone/>
              <a:defRPr sz="3400" b="0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>
  <p:cSld name="Contenuto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ctrTitle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400"/>
              <a:buFont typeface="Roboto Condensed"/>
              <a:buNone/>
              <a:defRPr sz="3400" b="0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 Colonne">
  <p:cSld name="Contenuto 2 Colonn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>
            <a:spLocks noGrp="1"/>
          </p:cNvSpPr>
          <p:nvPr>
            <p:ph type="ctrTitle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Calibri"/>
              <a:buNone/>
              <a:defRPr sz="34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 Col">
  <p:cSld name="Contenuto 2 Co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>
            <a:spLocks noGrp="1"/>
          </p:cNvSpPr>
          <p:nvPr>
            <p:ph type="ctrTitle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Calibri"/>
              <a:buNone/>
              <a:defRPr sz="34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anco Logo top DX con Abstract Motive">
  <p:cSld name="Bianco Logo top DX con Abstract Motiv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0" name="Google Shape;140;p39"/>
          <p:cNvSpPr/>
          <p:nvPr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1" name="Google Shape;141;p39"/>
          <p:cNvSpPr/>
          <p:nvPr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9"/>
          <p:cNvSpPr txBox="1">
            <a:spLocks noGrp="1"/>
          </p:cNvSpPr>
          <p:nvPr>
            <p:ph type="ctrTitle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400"/>
              <a:buFont typeface="Calibri"/>
              <a:buNone/>
              <a:defRPr sz="3400" b="0" i="0" u="none" strike="noStrike" cap="none">
                <a:solidFill>
                  <a:srgbClr val="1F386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anco Logo top DX">
  <p:cSld name="Bianco Logo top DX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ctrTitle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400"/>
              <a:buFont typeface="Calibri"/>
              <a:buNone/>
              <a:defRPr sz="3400" b="0" i="0" u="none" strike="noStrike" cap="none">
                <a:solidFill>
                  <a:srgbClr val="1F386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anco Logo bottom SX">
  <p:cSld name="Bianco Logo bottom SX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8" name="Google Shape;148;p41"/>
          <p:cNvSpPr txBox="1">
            <a:spLocks noGrp="1"/>
          </p:cNvSpPr>
          <p:nvPr>
            <p:ph type="ctrTitle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400"/>
              <a:buFont typeface="Calibri"/>
              <a:buNone/>
              <a:defRPr sz="3400" b="0" i="0" u="none" strike="noStrike" cap="none">
                <a:solidFill>
                  <a:srgbClr val="1F386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anco Logo bottom SX">
  <p:cSld name="1_Bianco Logo bottom SX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/>
          <p:nvPr/>
        </p:nvSpPr>
        <p:spPr>
          <a:xfrm>
            <a:off x="2490651" y="3112559"/>
            <a:ext cx="12859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2F54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 </a:t>
            </a:r>
            <a:r>
              <a:rPr lang="it-IT" sz="1800" b="0" i="0" u="none" strike="noStrike" cap="none">
                <a:solidFill>
                  <a:srgbClr val="2F54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 2022</a:t>
            </a:r>
            <a:endParaRPr/>
          </a:p>
        </p:txBody>
      </p:sp>
      <p:sp>
        <p:nvSpPr>
          <p:cNvPr id="156" name="Google Shape;156;p1"/>
          <p:cNvSpPr txBox="1"/>
          <p:nvPr/>
        </p:nvSpPr>
        <p:spPr>
          <a:xfrm>
            <a:off x="1497694" y="1340447"/>
            <a:ext cx="9139546" cy="16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300" b="1" i="0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Academy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300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Introduzione a Java e OOP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93e74630a_0_37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ESEMPI DI PROTOCOLLO</a:t>
            </a:r>
            <a:endParaRPr/>
          </a:p>
        </p:txBody>
      </p:sp>
      <p:sp>
        <p:nvSpPr>
          <p:cNvPr id="217" name="Google Shape;217;g1193e74630a_0_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1193e74630a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00" y="2680448"/>
            <a:ext cx="6332837" cy="367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93e74630a_0_7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TERMINOLOGIA</a:t>
            </a:r>
            <a:endParaRPr/>
          </a:p>
        </p:txBody>
      </p:sp>
      <p:sp>
        <p:nvSpPr>
          <p:cNvPr id="224" name="Google Shape;224;g1193e74630a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193e74630a_0_7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HTTP: Hyper Text Transfer Protocol: il browser è un HTTP client, il web server è un HTTP server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HTTPS: ... Secure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FTP: File Transfer Protocol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SMTP: Simple Mail Transfer Protocol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Tutti questi protocolli (e tanti altri...) fanno parte della Internet Protocol Suite (nota anche come TCP/IP Suite) Questi protocolli applicativi debbono appoggiarsi sui protocolli di rete TCP/IP e sul DNS per poter effettivamente scambiare richieste e messaggi attraverso la rete.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93e74630a_0_14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TERMINOLOGIA</a:t>
            </a:r>
            <a:endParaRPr/>
          </a:p>
        </p:txBody>
      </p:sp>
      <p:sp>
        <p:nvSpPr>
          <p:cNvPr id="231" name="Google Shape;231;g1193e74630a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1193e74630a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00" y="2528950"/>
            <a:ext cx="5393199" cy="40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93e74630a_0_21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a due livelli (TWO-TIER)</a:t>
            </a: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endParaRPr sz="20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2000" b="1">
              <a:solidFill>
                <a:srgbClr val="1F3864"/>
              </a:solidFill>
            </a:endParaRPr>
          </a:p>
        </p:txBody>
      </p:sp>
      <p:sp>
        <p:nvSpPr>
          <p:cNvPr id="238" name="Google Shape;238;g1193e74630a_0_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1193e74630a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477" y="3011573"/>
            <a:ext cx="4865524" cy="211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93e74630a_0_29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a tre livelli (THREE-TIER)</a:t>
            </a: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endParaRPr sz="2000" b="1">
              <a:solidFill>
                <a:srgbClr val="1F3864"/>
              </a:solidFill>
            </a:endParaRPr>
          </a:p>
        </p:txBody>
      </p:sp>
      <p:sp>
        <p:nvSpPr>
          <p:cNvPr id="245" name="Google Shape;245;g1193e74630a_0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1193e74630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00" y="2587273"/>
            <a:ext cx="8216721" cy="367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8f76c5b25_0_0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/>
          </a:p>
        </p:txBody>
      </p:sp>
      <p:sp>
        <p:nvSpPr>
          <p:cNvPr id="252" name="Google Shape;252;g118f76c5b25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18f76c5b25_0_0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Per sistema distribuito si intende un sistema software in cui un numero di componenti (che non sono tutti in esecuzione sullo stesso computer) coopera comunicando in rete. 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La comunicazione tra questi componenti avviene solo tramite lo scambio di messaggi in rete.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8f76c5b25_0_7"/>
          <p:cNvSpPr txBox="1">
            <a:spLocks noGrp="1"/>
          </p:cNvSpPr>
          <p:nvPr>
            <p:ph type="ctrTitle"/>
          </p:nvPr>
        </p:nvSpPr>
        <p:spPr>
          <a:xfrm>
            <a:off x="1141598" y="1258450"/>
            <a:ext cx="95892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 sz="48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12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VANTAGGI</a:t>
            </a:r>
            <a:endParaRPr/>
          </a:p>
        </p:txBody>
      </p:sp>
      <p:sp>
        <p:nvSpPr>
          <p:cNvPr id="259" name="Google Shape;259;g118f76c5b25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118f76c5b25_0_7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Essi offrono numerosi benefici tra cui: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Alcuni sistemi sono inerentemente distribuiti (tipo i social network, applicazioni business to business);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Consentono condivisione di risorse (risorse informative, servizi, risorse hardware);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Prestazioni, scalabilità, tolleranza ai guasti;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Economicità (rispetto alla realizzazione di corrispondenti sistemi centralizzati);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Apertura perché basati su uso di protocolli web standard che permettono interoperabilità.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8f76c5b25_0_14"/>
          <p:cNvSpPr txBox="1">
            <a:spLocks noGrp="1"/>
          </p:cNvSpPr>
          <p:nvPr>
            <p:ph type="ctrTitle"/>
          </p:nvPr>
        </p:nvSpPr>
        <p:spPr>
          <a:xfrm>
            <a:off x="1141599" y="1258450"/>
            <a:ext cx="90960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 sz="48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12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SVANTAGGI</a:t>
            </a:r>
            <a:endParaRPr sz="4800" b="1">
              <a:solidFill>
                <a:srgbClr val="1F3864"/>
              </a:solidFill>
            </a:endParaRPr>
          </a:p>
        </p:txBody>
      </p:sp>
      <p:sp>
        <p:nvSpPr>
          <p:cNvPr id="266" name="Google Shape;266;g118f76c5b25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18f76c5b25_0_14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Tuttavia si evidenziano i seguenti svantaggi e rischi: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Complessità;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Controllo delle qualità;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Ipotesi errate (principalmente riguardanti le caratteristiche della rete);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• Utilizzo di metodi e tecniche non adeguati (per lo sviluppo di questi sistemi distribuiti).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8f76c5b25_0_25"/>
          <p:cNvSpPr txBox="1">
            <a:spLocks noGrp="1"/>
          </p:cNvSpPr>
          <p:nvPr>
            <p:ph type="ctrTitle"/>
          </p:nvPr>
        </p:nvSpPr>
        <p:spPr>
          <a:xfrm>
            <a:off x="1141599" y="1258450"/>
            <a:ext cx="87675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 sz="48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12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MODELLI</a:t>
            </a:r>
            <a:endParaRPr/>
          </a:p>
        </p:txBody>
      </p:sp>
      <p:sp>
        <p:nvSpPr>
          <p:cNvPr id="273" name="Google Shape;273;g118f76c5b25_0_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118f76c5b25_0_25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Client-Server 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E’ uno stile architetturale che si applica in un contesto dove un sistema ha la necessità di fornire l’accesso a risorse condivise ad un insieme di client distribuiti garantendo la scalabilità e la piena disponibilità delle risorse offerte.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8f76c5b25_0_67"/>
          <p:cNvSpPr txBox="1">
            <a:spLocks noGrp="1"/>
          </p:cNvSpPr>
          <p:nvPr>
            <p:ph type="ctrTitle"/>
          </p:nvPr>
        </p:nvSpPr>
        <p:spPr>
          <a:xfrm>
            <a:off x="1141598" y="1258450"/>
            <a:ext cx="95295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 sz="48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12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MODELLI</a:t>
            </a:r>
            <a:endParaRPr sz="4800" b="1">
              <a:solidFill>
                <a:srgbClr val="1F3864"/>
              </a:solidFill>
            </a:endParaRPr>
          </a:p>
        </p:txBody>
      </p:sp>
      <p:sp>
        <p:nvSpPr>
          <p:cNvPr id="280" name="Google Shape;280;g118f76c5b25_0_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18f76c5b25_0_67"/>
          <p:cNvSpPr txBox="1"/>
          <p:nvPr/>
        </p:nvSpPr>
        <p:spPr>
          <a:xfrm>
            <a:off x="1123675" y="2496975"/>
            <a:ext cx="73032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Client-Server 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2" name="Google Shape;282;g118f76c5b25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675" y="3138501"/>
            <a:ext cx="5347296" cy="32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1208015" y="1140904"/>
            <a:ext cx="7435840" cy="159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/>
              <a:t>Architettura Client / Server</a:t>
            </a:r>
            <a:endParaRPr sz="4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516034" y="2930016"/>
            <a:ext cx="4320000" cy="3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•"/>
            </a:pPr>
            <a:r>
              <a:rPr lang="it-IT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INTRODUZIONE	</a:t>
            </a:r>
            <a:endParaRPr/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•"/>
            </a:pPr>
            <a:r>
              <a:rPr lang="it-IT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ARCHITETTURA A DUE E A TRE LIVELLI</a:t>
            </a:r>
            <a:endParaRPr/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•"/>
            </a:pPr>
            <a:r>
              <a:rPr lang="it-IT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PROTOCOLLI DI RETE</a:t>
            </a:r>
            <a:endParaRPr/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•"/>
            </a:pPr>
            <a:r>
              <a:rPr lang="it-IT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ARCHITETTURE PER SISTEMI DISTRIBUITI</a:t>
            </a:r>
            <a:endParaRPr/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•"/>
            </a:pPr>
            <a:r>
              <a:rPr lang="it-IT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EVOLUZIONI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8f76c5b25_0_32"/>
          <p:cNvSpPr txBox="1">
            <a:spLocks noGrp="1"/>
          </p:cNvSpPr>
          <p:nvPr>
            <p:ph type="ctrTitle"/>
          </p:nvPr>
        </p:nvSpPr>
        <p:spPr>
          <a:xfrm>
            <a:off x="1141599" y="1258450"/>
            <a:ext cx="9290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 sz="48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12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MODELLI</a:t>
            </a:r>
            <a:endParaRPr sz="4800" b="1">
              <a:solidFill>
                <a:srgbClr val="1F3864"/>
              </a:solidFill>
            </a:endParaRPr>
          </a:p>
        </p:txBody>
      </p:sp>
      <p:sp>
        <p:nvSpPr>
          <p:cNvPr id="288" name="Google Shape;288;g118f76c5b25_0_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18f76c5b25_0_32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Client-Server 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Architettura a due livelli thin client: il client ha solo la responsabilità dell’interazione, mentre il server gestisce sia la logica applicativa sia la gestione delle risorse. Questa architettura attribuisce ai client solo responsabilità di presentazione e assegnando un carico molto alto al server che pone limiti in termini di scalabilità.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Architettura a due livelli thick client: Il client ha la responsabilità di presentazione e logica applicativa, mentre il server si occupa solo della gestione delle risorse. Questo richiede maggiori capacità computazionali, riducendo il carico lato server ottenendo una migliore scalabilità, a patto che non sia implementato in un singolo computer.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8f76c5b25_0_39"/>
          <p:cNvSpPr txBox="1">
            <a:spLocks noGrp="1"/>
          </p:cNvSpPr>
          <p:nvPr>
            <p:ph type="ctrTitle"/>
          </p:nvPr>
        </p:nvSpPr>
        <p:spPr>
          <a:xfrm>
            <a:off x="1141599" y="1258450"/>
            <a:ext cx="93351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 sz="48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12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MODELLI</a:t>
            </a:r>
            <a:endParaRPr sz="4800" b="1">
              <a:solidFill>
                <a:srgbClr val="1F3864"/>
              </a:solidFill>
            </a:endParaRPr>
          </a:p>
        </p:txBody>
      </p:sp>
      <p:sp>
        <p:nvSpPr>
          <p:cNvPr id="295" name="Google Shape;295;g118f76c5b25_0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18f76c5b25_0_39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Client-Server 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Architettura a tre livelli: livello client che si occupa solo della presentazione, un livello server intermedio, chiamato spesso application server che si occupa della logica applicativa e un data server che si occupa della persistenza dei dati e delle risorse. Si tratta di un’architettura che permette di distribuire meglio il carico ottenendo prestazioni migliori anche in termini di scalabilità.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8f76c5b25_0_45"/>
          <p:cNvSpPr txBox="1">
            <a:spLocks noGrp="1"/>
          </p:cNvSpPr>
          <p:nvPr>
            <p:ph type="ctrTitle"/>
          </p:nvPr>
        </p:nvSpPr>
        <p:spPr>
          <a:xfrm>
            <a:off x="1141599" y="1258450"/>
            <a:ext cx="87525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 sz="48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12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MODELLI</a:t>
            </a:r>
            <a:endParaRPr sz="4800" b="1">
              <a:solidFill>
                <a:srgbClr val="1F3864"/>
              </a:solidFill>
            </a:endParaRPr>
          </a:p>
        </p:txBody>
      </p:sp>
      <p:sp>
        <p:nvSpPr>
          <p:cNvPr id="302" name="Google Shape;302;g118f76c5b25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18f76c5b25_0_45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Client-Server 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Lo stile Client/Server presenta inconvenienti dovuti al fatto che se non opportunamente replicato, il server rappresenta un collo di bottiglia.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La comunicazione fra client e server è spesso simmetrica perché solitamente iniziata dal client, e normalmente sincrona perché il client rimane in attesa della risposta server, tuttavia sono possibili chiamate asincrone, come notifiche e callback che rompono questi vincoli comuni. Nelle chiamate asincrone, il client prosegue nelle attività dopo aver fatto la richiesta, i meccanismi di notifiche permettono comunicazioni registrate dal server verso il client, mentre i callback sono operazioni definite dai client che possono essere richieste dal server, ad esempio per comunicare al client il completamento di un’operazione onerosa, restituendo i risultati.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8f76c5b25_0_52"/>
          <p:cNvSpPr txBox="1">
            <a:spLocks noGrp="1"/>
          </p:cNvSpPr>
          <p:nvPr>
            <p:ph type="ctrTitle"/>
          </p:nvPr>
        </p:nvSpPr>
        <p:spPr>
          <a:xfrm>
            <a:off x="1141599" y="1258450"/>
            <a:ext cx="91260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 sz="48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12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MODELLI</a:t>
            </a:r>
            <a:endParaRPr sz="4800" b="1">
              <a:solidFill>
                <a:srgbClr val="1F3864"/>
              </a:solidFill>
            </a:endParaRPr>
          </a:p>
        </p:txBody>
      </p:sp>
      <p:sp>
        <p:nvSpPr>
          <p:cNvPr id="309" name="Google Shape;309;g118f76c5b25_0_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118f76c5b25_0_52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Peer-to-peer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I sistemi peer to peer sono sistemi distribuiti in numerosi nodi che  condividono risorse di calcolo o contenuti. Ognuno di essi quindi deve essere in grado di collaborare per offrire servizi agli altri.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La soluzione proposta dallo stile peer-to-peer è quella di organizzare il sistema come un insieme di componenti che interagiscono tra loro come “pari” connettendoli sulla base di un protocollo comune e facendoli comunicare mediante interazioni richiesta-risposta.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8f76c5b25_0_59"/>
          <p:cNvSpPr txBox="1">
            <a:spLocks noGrp="1"/>
          </p:cNvSpPr>
          <p:nvPr>
            <p:ph type="ctrTitle"/>
          </p:nvPr>
        </p:nvSpPr>
        <p:spPr>
          <a:xfrm>
            <a:off x="1141599" y="1258450"/>
            <a:ext cx="89616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dei sistemi distribuiti</a:t>
            </a:r>
            <a:endParaRPr sz="48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endParaRPr sz="1200" b="1">
              <a:solidFill>
                <a:srgbClr val="1F386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MODELLI</a:t>
            </a:r>
            <a:endParaRPr sz="4800" b="1">
              <a:solidFill>
                <a:srgbClr val="1F3864"/>
              </a:solidFill>
            </a:endParaRPr>
          </a:p>
        </p:txBody>
      </p:sp>
      <p:sp>
        <p:nvSpPr>
          <p:cNvPr id="316" name="Google Shape;316;g118f76c5b25_0_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118f76c5b25_0_59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Peer-to-peer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8" name="Google Shape;318;g118f76c5b25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673" y="3319925"/>
            <a:ext cx="3595704" cy="35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8f76c5b25_0_76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EVOLUZIONI</a:t>
            </a: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Architettura a componenti</a:t>
            </a:r>
            <a:endParaRPr/>
          </a:p>
        </p:txBody>
      </p:sp>
      <p:sp>
        <p:nvSpPr>
          <p:cNvPr id="324" name="Google Shape;324;g118f76c5b25_0_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18f76c5b25_0_76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Nell’architettura a componenti un sistema software viene realizzato come composizione di un certo numero di componenti  la composizione avviene in sede di deployment – ovvero, di rilascio (o installazione)  la composizione viene specificata connettendo le interfacce richieste dei componenti con interfacce fornite da altri componenti.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La proposta di valore di un'architettura basata su componenti è che aumenta i tempi di sviluppo delle applicazioni e riduce la frammentazione del codice.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8f76c5b25_0_95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EVOLUZIONI</a:t>
            </a: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Architettura orientata ai servizi</a:t>
            </a:r>
            <a:endParaRPr/>
          </a:p>
        </p:txBody>
      </p:sp>
      <p:sp>
        <p:nvSpPr>
          <p:cNvPr id="338" name="Google Shape;338;g118f76c5b25_0_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18f76c5b25_0_95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L’architettura orientata ai servizi è uno stile architetturale in cui gli elementi cardine sono appunto i servizi.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È una tecnologia moderna che ha l’obiettivo di sostenere l’interoperabilità tra sistemi diversi. 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Le interazioni avverranno per mezzo delle interfacce dei servizi che dovranno essere scritte in modo da essere indipendenti dalla tecnologia dei partecipanti all’interazione. 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Per poter far ciò, un client deve poter sia cercare il servizio che gli serve (può essere definito in fase di codifica, di deploy o a runtime) e poi poterlo invocare.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8f76c5b25_0_87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EVOLUZIONI</a:t>
            </a: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Architettura a componenti</a:t>
            </a:r>
            <a:endParaRPr/>
          </a:p>
        </p:txBody>
      </p:sp>
      <p:sp>
        <p:nvSpPr>
          <p:cNvPr id="331" name="Google Shape;331;g118f76c5b25_0_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118f76c5b25_0_87"/>
          <p:cNvSpPr txBox="1"/>
          <p:nvPr/>
        </p:nvSpPr>
        <p:spPr>
          <a:xfrm>
            <a:off x="1123675" y="277435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Un aspetto fondamentale delle tecnologie a componenti è che i componenti sono pensati per “vivere” dentro dei contenitori.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Un contenitore consente la comunicazione tra componenti gestisce il ciclo di vita dei componenti installati fornisce alcuni servizi importanti ai suoi componenti.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8f76c5b25_0_102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EVOLUZIONI</a:t>
            </a: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Architettura orientata ai servizi</a:t>
            </a:r>
            <a:endParaRPr/>
          </a:p>
        </p:txBody>
      </p:sp>
      <p:sp>
        <p:nvSpPr>
          <p:cNvPr id="345" name="Google Shape;345;g118f76c5b25_0_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118f76c5b25_0_102"/>
          <p:cNvSpPr txBox="1"/>
          <p:nvPr/>
        </p:nvSpPr>
        <p:spPr>
          <a:xfrm>
            <a:off x="1078850" y="2714600"/>
            <a:ext cx="73032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I Web Services nascono proprio per far fronte a queste necessità. Il loro obiettivo è quello di esporre una funzionalità tramite WEB. Rispetto alle tecnologie a componenti, consentono di offrire servizi anche a più organizzazioni (che possono usare quindi tecnologie differenti).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</a:t>
            </a:r>
            <a:r>
              <a:rPr lang="it-IT" sz="48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 / Server</a:t>
            </a: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INTRODUZIONE</a:t>
            </a:r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1123677" y="2774357"/>
            <a:ext cx="5528793" cy="238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Roboto Condensed"/>
              <a:buNone/>
            </a:pPr>
            <a:r>
              <a:rPr lang="it-IT" sz="1800" b="0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Il modello di comunicazione client server è stato sviluppato originariamente negli anni 70 presso Xerox PARC, ed è diventato uno standard della comunicazione via rete: e-mail, WWW e condivisioni di rete di dispositivi si basano su questo tipo di modello..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Roboto Condensed"/>
              <a:buNone/>
            </a:pPr>
            <a:endParaRPr sz="1800" b="0" i="0">
              <a:solidFill>
                <a:srgbClr val="1F386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Roboto Condensed"/>
              <a:buNone/>
            </a:pPr>
            <a:endParaRPr sz="1800" b="0" i="0" u="none" strike="noStrike" cap="none">
              <a:solidFill>
                <a:srgbClr val="1F3864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</a:t>
            </a:r>
            <a:r>
              <a:rPr lang="it-IT" sz="48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 / Server</a:t>
            </a: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INTRODUZIONE</a:t>
            </a:r>
            <a:endParaRPr/>
          </a:p>
        </p:txBody>
      </p:sp>
      <p:sp>
        <p:nvSpPr>
          <p:cNvPr id="175" name="Google Shape;17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1123677" y="2774357"/>
            <a:ext cx="5528793" cy="238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Roboto Condensed"/>
              <a:buNone/>
            </a:pPr>
            <a:r>
              <a:rPr lang="it-IT" sz="1800" b="0" i="0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Il modello client-server è una particolare struttura applicativa di rete che suddivide in due attori principali i partecipanti ai vari processi: da un lato i client, che sono i service requesters o coloro che richiedono i dati, e dall’altra i server, che offrono determinati servizi sotto determinate politiche.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Roboto Condensed"/>
              <a:buNone/>
            </a:pPr>
            <a:endParaRPr sz="1800" b="0" i="0">
              <a:solidFill>
                <a:srgbClr val="1F386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Roboto Condensed"/>
              <a:buNone/>
            </a:pPr>
            <a:endParaRPr sz="1800" b="0" i="0" u="none" strike="noStrike" cap="none">
              <a:solidFill>
                <a:srgbClr val="1F3864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r>
              <a:rPr lang="it-IT" sz="4800" b="1">
                <a:solidFill>
                  <a:srgbClr val="1F3864"/>
                </a:solidFill>
              </a:rPr>
              <a:t>Architettura </a:t>
            </a:r>
            <a:r>
              <a:rPr lang="it-IT" sz="48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 / Server</a:t>
            </a: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endParaRPr>
              <a:solidFill>
                <a:srgbClr val="1F3864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608" y="1817090"/>
            <a:ext cx="8263191" cy="44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TERMINOLOGIA</a:t>
            </a:r>
            <a:endParaRPr/>
          </a:p>
        </p:txBody>
      </p:sp>
      <p:sp>
        <p:nvSpPr>
          <p:cNvPr id="189" name="Google Shape;18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1123677" y="2774357"/>
            <a:ext cx="5897908" cy="289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lang="it-IT" sz="1800" b="0" i="0" u="none" strike="noStrike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CLIENT: il client è il programma che </a:t>
            </a:r>
            <a:r>
              <a:rPr lang="it-IT" sz="1800" b="1" i="0" u="none" strike="noStrike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richiede </a:t>
            </a:r>
            <a:r>
              <a:rPr lang="it-IT" sz="1800" b="0" i="0" u="none" strike="noStrike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un servizio a un computer collegato in rete (locale o Internet) Per estensione, CLIENT è anche il computer su cui gira il programma CLIENT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Roboto Condensed"/>
              <a:buNone/>
            </a:pPr>
            <a:endParaRPr sz="1800" b="0" i="0" u="none" strike="noStrike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lang="it-IT" sz="1800" b="0" i="0" u="none" strike="noStrike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Esempio: un browser su un computer è un CLIENT. Anche il computer su cui gira il browser si dice CLIENT.</a:t>
            </a:r>
            <a:endParaRPr sz="1800" b="0" i="0" u="none" strike="noStrike" cap="none">
              <a:solidFill>
                <a:srgbClr val="1F3864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TERMINOLOGIA</a:t>
            </a:r>
            <a:endParaRPr/>
          </a:p>
        </p:txBody>
      </p:sp>
      <p:sp>
        <p:nvSpPr>
          <p:cNvPr id="196" name="Google Shape;19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1123677" y="2774357"/>
            <a:ext cx="5897908" cy="289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lang="it-IT" sz="1800" b="0" i="0" u="none" strike="noStrike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SERVER è un programma che è in grado di rispondere a richieste di servizi. Per estensione, si parla anche di computer SERVER.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Roboto Condensed"/>
              <a:buNone/>
            </a:pPr>
            <a:endParaRPr sz="1800" b="0" i="0" u="none" strike="noStrike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lang="it-IT" sz="1800" b="0" i="0" u="none" strike="noStrike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Esempio: Apache è il programma (Web) SERVER più diffuso al mondo, seguito da Microsoft Internet Information Services (IIS)</a:t>
            </a:r>
            <a:endParaRPr sz="1800" b="0" i="0" u="none" strike="noStrike" cap="none">
              <a:solidFill>
                <a:srgbClr val="1F3864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TERMINOLOGIA</a:t>
            </a:r>
            <a:endParaRPr/>
          </a:p>
        </p:txBody>
      </p:sp>
      <p:sp>
        <p:nvSpPr>
          <p:cNvPr id="203" name="Google Shape;20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1123677" y="2774357"/>
            <a:ext cx="5897908" cy="289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lang="it-IT" sz="1800" b="0" i="0" u="none" strike="noStrike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ARCHITETTURA CLIENT/SERVER: si parla di un (complesso) software progettato per essere eseguito in due parti distinte, CLIENT e SERVER.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Roboto Condensed"/>
              <a:buNone/>
            </a:pPr>
            <a:endParaRPr sz="1800" b="0" i="0" u="none" strike="noStrike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lang="it-IT" sz="1800" b="0" i="0" u="none" strike="noStrike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Esempio: il Web; le pagine sono gestite da web server (Apache o IIS o ...) e vengono visualizzate da web client (i browser: Mozilla Firefox, Google Chrome, Internet Explorer, ...)</a:t>
            </a:r>
            <a:endParaRPr sz="1800" b="0" i="0" u="none" strike="noStrike" cap="none">
              <a:solidFill>
                <a:srgbClr val="1F3864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3e74630a_0_0"/>
          <p:cNvSpPr txBox="1">
            <a:spLocks noGrp="1"/>
          </p:cNvSpPr>
          <p:nvPr>
            <p:ph type="ctrTitle"/>
          </p:nvPr>
        </p:nvSpPr>
        <p:spPr>
          <a:xfrm>
            <a:off x="1141608" y="1258448"/>
            <a:ext cx="79254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Roboto Condensed"/>
              <a:buNone/>
            </a:pPr>
            <a:br>
              <a:rPr lang="it-IT" sz="3200" b="1" i="0" u="none" strike="noStrike" cap="none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it-IT" sz="2000" b="1">
                <a:solidFill>
                  <a:srgbClr val="1F3864"/>
                </a:solidFill>
              </a:rPr>
              <a:t> </a:t>
            </a:r>
            <a:br>
              <a:rPr lang="it-IT" sz="2000" b="1">
                <a:solidFill>
                  <a:srgbClr val="1F3864"/>
                </a:solidFill>
              </a:rPr>
            </a:br>
            <a:r>
              <a:rPr lang="it-IT">
                <a:solidFill>
                  <a:srgbClr val="1F3864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TERMINOLOGIA</a:t>
            </a:r>
            <a:endParaRPr/>
          </a:p>
        </p:txBody>
      </p:sp>
      <p:sp>
        <p:nvSpPr>
          <p:cNvPr id="210" name="Google Shape;210;g1193e74630a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34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Calibri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1193e74630a_0_0"/>
          <p:cNvSpPr txBox="1"/>
          <p:nvPr/>
        </p:nvSpPr>
        <p:spPr>
          <a:xfrm>
            <a:off x="1123677" y="2774357"/>
            <a:ext cx="5898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PROTOCOLLO: in generale, insieme di regole per favorire la comunicazione e l’interazione tra una o più entità.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1F3864"/>
                </a:solidFill>
                <a:latin typeface="Gill Sans"/>
                <a:ea typeface="Gill Sans"/>
                <a:cs typeface="Gill Sans"/>
                <a:sym typeface="Gill Sans"/>
              </a:rPr>
              <a:t>In informatica, PROTOCOLLO (DI RETE) indica l’insieme formale di regole che due dispositivi elettronici devono rispettare per poter comunicare e interagire tra di loro.</a:t>
            </a: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Gill Sans"/>
              <a:buNone/>
            </a:pPr>
            <a:endParaRPr sz="1800">
              <a:solidFill>
                <a:srgbClr val="1F38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T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d9ba1e-a4c6-42f4-956e-bbc394c49ad5">
      <Terms xmlns="http://schemas.microsoft.com/office/infopath/2007/PartnerControls"/>
    </lcf76f155ced4ddcb4097134ff3c332f>
    <TaxCatchAll xmlns="8416d6af-b98a-4130-8bb8-7ba8b8b8020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353F3E-8DD5-4817-B718-FC1B4ACAFE80}">
  <ds:schemaRefs>
    <ds:schemaRef ds:uri="8416d6af-b98a-4130-8bb8-7ba8b8b80202"/>
    <ds:schemaRef ds:uri="ead9ba1e-a4c6-42f4-956e-bbc394c49ad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9132F65-D78F-4E2C-A8B7-FAD6EB9DD136}">
  <ds:schemaRefs>
    <ds:schemaRef ds:uri="8416d6af-b98a-4130-8bb8-7ba8b8b80202"/>
    <ds:schemaRef ds:uri="ead9ba1e-a4c6-42f4-956e-bbc394c49a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404494-162C-48C1-B370-C19A923D1A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28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Tema di Office</vt:lpstr>
      <vt:lpstr>MASTER</vt:lpstr>
      <vt:lpstr>PowerPoint Presentation</vt:lpstr>
      <vt:lpstr>Architettura Client / Server</vt:lpstr>
      <vt:lpstr>Architettura Client / Server   INTRODUZIONE</vt:lpstr>
      <vt:lpstr>Architettura Client / Server   INTRODUZIONE</vt:lpstr>
      <vt:lpstr>Architettura Client / Server   </vt:lpstr>
      <vt:lpstr>   TERMINOLOGIA</vt:lpstr>
      <vt:lpstr>   TERMINOLOGIA</vt:lpstr>
      <vt:lpstr>   TERMINOLOGIA</vt:lpstr>
      <vt:lpstr>   TERMINOLOGIA</vt:lpstr>
      <vt:lpstr>   ESEMPI DI PROTOCOLLO</vt:lpstr>
      <vt:lpstr>   TERMINOLOGIA</vt:lpstr>
      <vt:lpstr>  TERMINOLOGIA</vt:lpstr>
      <vt:lpstr>Architettura a due livelli (TWO-TIER)   </vt:lpstr>
      <vt:lpstr>Architettura a tre livelli (THREE-TIER)  </vt:lpstr>
      <vt:lpstr>Architettura dei sistemi distribuiti</vt:lpstr>
      <vt:lpstr>Architettura dei sistemi distribuiti  VANTAGGI</vt:lpstr>
      <vt:lpstr>Architettura dei sistemi distribuiti  SVANTAGGI</vt:lpstr>
      <vt:lpstr>Architettura dei sistemi distribuiti  MODELLI</vt:lpstr>
      <vt:lpstr>Architettura dei sistemi distribuiti  MODELLI</vt:lpstr>
      <vt:lpstr>Architettura dei sistemi distribuiti  MODELLI</vt:lpstr>
      <vt:lpstr>Architettura dei sistemi distribuiti  MODELLI</vt:lpstr>
      <vt:lpstr>Architettura dei sistemi distribuiti  MODELLI</vt:lpstr>
      <vt:lpstr>Architettura dei sistemi distribuiti  MODELLI</vt:lpstr>
      <vt:lpstr>Architettura dei sistemi distribuiti  MODELLI</vt:lpstr>
      <vt:lpstr>EVOLUZIONI   Architettura a componenti</vt:lpstr>
      <vt:lpstr>EVOLUZIONI   Architettura orientata ai servizi</vt:lpstr>
      <vt:lpstr>EVOLUZIONI   Architettura a componenti</vt:lpstr>
      <vt:lpstr>EVOLUZIONI   Architettura orientata ai servizi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Giannantonio Urbano</dc:creator>
  <cp:revision>1</cp:revision>
  <dcterms:created xsi:type="dcterms:W3CDTF">2022-03-07T14:32:58Z</dcterms:created>
  <dcterms:modified xsi:type="dcterms:W3CDTF">2022-10-24T07:42:37Z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  <property fmtid="{D5CDD505-2E9C-101B-9397-08002B2CF9AE}" pid="3" name="MediaServiceImageTags">
    <vt:lpwstr/>
  </property>
</Properties>
</file>